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71" r:id="rId5"/>
    <p:sldId id="269" r:id="rId6"/>
    <p:sldId id="264" r:id="rId7"/>
    <p:sldId id="272" r:id="rId8"/>
    <p:sldId id="274" r:id="rId9"/>
    <p:sldId id="266" r:id="rId10"/>
    <p:sldId id="273" r:id="rId11"/>
    <p:sldId id="275" r:id="rId12"/>
    <p:sldId id="276" r:id="rId13"/>
    <p:sldId id="258" r:id="rId14"/>
    <p:sldId id="270" r:id="rId15"/>
    <p:sldId id="25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7D186-1090-B858-55D2-221DD696A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538EA9-42BD-6DE9-0A41-597E947B4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8E19A-E2CF-3296-29EC-23E8EAFF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132-FB7B-45A7-84DA-016FC8C49C97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89072-F310-C438-BC23-FAB67C9B8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0CD05D-1CC0-9D8E-C190-387805632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F264-02ED-4D93-B2A9-89FF2722B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8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F7831-3434-DBDE-AC91-1654C3E41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35E768-4204-EE09-5181-859D6021E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A6DE9C-A36C-E779-8CA2-96821BFE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132-FB7B-45A7-84DA-016FC8C49C97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22B9B1-4379-60EF-3AD4-D16CC7562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7916D0-D0CC-CB5B-8C43-D1A8865F7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F264-02ED-4D93-B2A9-89FF2722B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41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407D2D-4B20-BCAC-6364-ECBF349100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994609-22DC-C552-D9F2-1271FE643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7BC183-8079-AD82-A973-3749A729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132-FB7B-45A7-84DA-016FC8C49C97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0E4555-0D88-B509-5BCA-982D89FE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FE594C-7FFE-FB18-9736-8B810C6D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F264-02ED-4D93-B2A9-89FF2722B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0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DF5DC-D5F7-C493-56E7-FC805FA8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1D1B2-7441-FE6D-5559-5C914403F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E3A173-737F-B394-FC93-E8F7946B0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132-FB7B-45A7-84DA-016FC8C49C97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53BDC3-AF3C-3862-927D-31FF3E695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203C5E-3CA7-DC7E-3A7B-8D38B078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F264-02ED-4D93-B2A9-89FF2722B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21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7B8B7-BDC5-C886-427B-60DC7ECBC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CEF8AA-154B-6500-B780-9ECDE7D39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96361A-31B5-97BD-E95D-455874EE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132-FB7B-45A7-84DA-016FC8C49C97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96B2FF-2D71-C80E-FACB-1F5222A6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D54E43-38A2-BA11-AEA8-EE626F5A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F264-02ED-4D93-B2A9-89FF2722B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46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31BDC-8EC4-D65F-8413-B29FCAE3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AF8001-58AC-41EF-99A0-F532D8828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7B3D50-21C4-5DAD-0EAF-88895C0DB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05DA4B-FF83-2884-3327-92074CA5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132-FB7B-45A7-84DA-016FC8C49C97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EBBB1A-0D30-B047-18DF-7C3F89C3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CBC34D-E286-FD10-A661-2C736864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F264-02ED-4D93-B2A9-89FF2722B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9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4045F-C60D-0BF1-B289-9EB8FC08C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AD75FE-0D16-0D46-7315-CF93C5E13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1892AD-E890-F40E-CD9B-D7D4B4393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901F18-17C8-417F-E187-8EB80D182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D06FC6-3DA1-1C66-BD55-DDEFCFFB1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1FB4C8-33E8-956C-C7C5-2510DFEE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132-FB7B-45A7-84DA-016FC8C49C97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F833BD-B47C-7BB4-4A82-CCFDB25E3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C460F7-958C-71A9-467D-A0720BDA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F264-02ED-4D93-B2A9-89FF2722B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72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509B7-83F3-068A-FFD6-91F8133D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BD714C-A3F2-AE5A-362F-E139E3E4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132-FB7B-45A7-84DA-016FC8C49C97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168B22-50AC-45F7-6EB1-C96316F9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8F20DA-C95A-33CC-2639-80ABCA71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F264-02ED-4D93-B2A9-89FF2722B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75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922C99-D962-EF43-8083-44B9840A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132-FB7B-45A7-84DA-016FC8C49C97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AA2000-7966-3203-84DC-8BFFE34D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CB6FD0-A57E-B2DD-006A-6CB9267F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F264-02ED-4D93-B2A9-89FF2722B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2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EA344-AFC0-8A29-8CC4-BB8B84E8C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1A20CD-5387-CC89-A558-3360CE6C3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98E218-8F80-63A9-F2CD-E40193950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A619BE-B109-245C-C688-AEA36E97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132-FB7B-45A7-84DA-016FC8C49C97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96113F-7EB6-BC6C-D377-39F144E93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DED6AC-3241-15D7-1EC2-92756E72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F264-02ED-4D93-B2A9-89FF2722B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5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51EB8-9C6B-D61C-FE6C-FB158FE8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D28BA7-8769-5B91-60CB-5E369BBFD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3D118A-C3C0-BD01-D787-286B084E5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A4A243-624C-D99F-F8C6-694B8257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132-FB7B-45A7-84DA-016FC8C49C97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707CE3-0325-3093-82B6-3B9942FE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5B46AD-21C6-F5EE-456E-5EA8EB36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F264-02ED-4D93-B2A9-89FF2722B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648AF-5E33-6584-31E6-014B1B7A6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6C5246-47BA-091E-0B96-554A256D9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7258E2-CCB1-767D-C749-2CF744747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9132-FB7B-45A7-84DA-016FC8C49C97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3EB3B2-C241-9DA5-F61F-056F79457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6AA05D-4D10-55C8-18AC-9EC978BDF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0F264-02ED-4D93-B2A9-89FF2722B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7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its.1c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relises.1c.ru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D8381-5BA6-6F87-E25D-EA572BC75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99519" cy="1563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859C33-6213-1B19-073F-4D37C8A93F2B}"/>
              </a:ext>
            </a:extLst>
          </p:cNvPr>
          <p:cNvSpPr txBox="1"/>
          <p:nvPr/>
        </p:nvSpPr>
        <p:spPr>
          <a:xfrm>
            <a:off x="480798" y="1980982"/>
            <a:ext cx="109058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/>
                <a:ea typeface="Times New Roman" panose="02020603050405020304" pitchFamily="18" charset="0"/>
              </a:rPr>
              <a:t>Курс подготовки к </a:t>
            </a:r>
            <a:r>
              <a:rPr lang="ru-RU" sz="3600" b="1" dirty="0" err="1">
                <a:effectLst/>
                <a:ea typeface="Times New Roman" panose="02020603050405020304" pitchFamily="18" charset="0"/>
              </a:rPr>
              <a:t>демоэкзамену</a:t>
            </a:r>
            <a:r>
              <a:rPr lang="ru-RU" sz="3600" b="1" dirty="0">
                <a:effectLst/>
                <a:ea typeface="Times New Roman" panose="02020603050405020304" pitchFamily="18" charset="0"/>
              </a:rPr>
              <a:t> по специальности 09.02.07 «Информационные системы и программирование», квалификации «Программист» и «Специалист по информационным системам»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E33782-FB5A-4DCC-8178-5785762E0696}"/>
              </a:ext>
            </a:extLst>
          </p:cNvPr>
          <p:cNvSpPr txBox="1"/>
          <p:nvPr/>
        </p:nvSpPr>
        <p:spPr>
          <a:xfrm>
            <a:off x="577049" y="5181858"/>
            <a:ext cx="343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Times New Roman" panose="02020603050405020304" pitchFamily="18" charset="0"/>
              </a:rPr>
              <a:t>Польский Дмитрий</a:t>
            </a:r>
          </a:p>
        </p:txBody>
      </p:sp>
      <p:sp>
        <p:nvSpPr>
          <p:cNvPr id="8" name="Подзаголовок 5">
            <a:extLst>
              <a:ext uri="{FF2B5EF4-FFF2-40B4-BE49-F238E27FC236}">
                <a16:creationId xmlns:a16="http://schemas.microsoft.com/office/drawing/2014/main" id="{E2B21E4B-A33D-4D8D-92FF-C5B461484327}"/>
              </a:ext>
            </a:extLst>
          </p:cNvPr>
          <p:cNvSpPr txBox="1">
            <a:spLocks/>
          </p:cNvSpPr>
          <p:nvPr/>
        </p:nvSpPr>
        <p:spPr bwMode="auto">
          <a:xfrm>
            <a:off x="577049" y="5705078"/>
            <a:ext cx="70294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F5D9B"/>
              </a:buClr>
              <a:buFont typeface="Wingdings" panose="05000000000000000000" pitchFamily="2" charset="2"/>
              <a:buNone/>
            </a:pPr>
            <a:r>
              <a:rPr lang="ru-RU" altLang="ru-RU" sz="1600" dirty="0"/>
              <a:t>Преподаватель, ГБПОУ «Лермонтовский региональный многопрофильный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1437986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D8381-5BA6-6F87-E25D-EA572BC75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99519" cy="1563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DF8514-5963-515C-8CBB-214E486837F4}"/>
              </a:ext>
            </a:extLst>
          </p:cNvPr>
          <p:cNvSpPr txBox="1"/>
          <p:nvPr/>
        </p:nvSpPr>
        <p:spPr>
          <a:xfrm>
            <a:off x="2512381" y="401116"/>
            <a:ext cx="62309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/>
              <a:t>Платформа 1С:Предприятие</a:t>
            </a:r>
          </a:p>
        </p:txBody>
      </p:sp>
      <p:sp>
        <p:nvSpPr>
          <p:cNvPr id="6" name="Объект 11">
            <a:extLst>
              <a:ext uri="{FF2B5EF4-FFF2-40B4-BE49-F238E27FC236}">
                <a16:creationId xmlns:a16="http://schemas.microsoft.com/office/drawing/2014/main" id="{FFB5446F-C9D3-4C84-A748-6A095C32A6CA}"/>
              </a:ext>
            </a:extLst>
          </p:cNvPr>
          <p:cNvSpPr txBox="1">
            <a:spLocks noChangeArrowheads="1"/>
          </p:cNvSpPr>
          <p:nvPr/>
        </p:nvSpPr>
        <p:spPr>
          <a:xfrm>
            <a:off x="446134" y="1594332"/>
            <a:ext cx="5954666" cy="4209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ru-RU" altLang="ru-RU" sz="2200" dirty="0"/>
              <a:t>Понятный, предсказуемый стек технологий</a:t>
            </a:r>
          </a:p>
          <a:p>
            <a:pPr marL="457200" indent="-457200" algn="l">
              <a:buAutoNum type="arabicPeriod"/>
            </a:pPr>
            <a:r>
              <a:rPr lang="ru-RU" altLang="ru-RU" sz="2200" dirty="0"/>
              <a:t>Доступность ИТС, документации</a:t>
            </a:r>
            <a:endParaRPr lang="en-US" altLang="ru-RU" sz="2200" dirty="0"/>
          </a:p>
          <a:p>
            <a:pPr marL="457200" indent="-457200" algn="l">
              <a:buAutoNum type="arabicPeriod"/>
            </a:pPr>
            <a:endParaRPr lang="en-US" altLang="ru-RU" sz="2200" dirty="0"/>
          </a:p>
          <a:p>
            <a:pPr algn="l"/>
            <a:endParaRPr lang="en-US" altLang="ru-RU" sz="2200" dirty="0"/>
          </a:p>
          <a:p>
            <a:pPr algn="l"/>
            <a:r>
              <a:rPr lang="ru-RU" altLang="ru-RU" sz="2200" dirty="0"/>
              <a:t>Информационная система ИТС содержит всю необходимую документацию для разработчиков на русском языке. Документация актуальная и обновляется.</a:t>
            </a:r>
          </a:p>
          <a:p>
            <a:pPr algn="l"/>
            <a:endParaRPr lang="ru-RU" altLang="ru-RU" sz="2200" dirty="0"/>
          </a:p>
          <a:p>
            <a:pPr algn="l"/>
            <a:r>
              <a:rPr lang="ru-RU" altLang="ru-RU" sz="2200" dirty="0"/>
              <a:t>У образовательных организаций, ведущих обучение 1С есть возможность получить подписку на ИТС бесплатно.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0286B2FF-BDD3-4B0C-B041-2719E5959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500313"/>
            <a:ext cx="185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b="1" dirty="0">
                <a:latin typeface="Futura PT Demi"/>
                <a:hlinkClick r:id="rId4"/>
              </a:rPr>
              <a:t>http://its.1c.ru</a:t>
            </a:r>
            <a:endParaRPr lang="ru-RU" altLang="ru-RU" b="1" dirty="0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92924883-1D1C-4135-A393-1E5439627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404845"/>
            <a:ext cx="25545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7F7F7F"/>
                </a:solidFill>
              </a:rPr>
              <a:t>23 мая 2024 года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906B10-0CF9-4E6C-9431-61831D7E4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99" y="1297617"/>
            <a:ext cx="5229567" cy="492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04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D8381-5BA6-6F87-E25D-EA572BC75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99519" cy="1563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DF8514-5963-515C-8CBB-214E486837F4}"/>
              </a:ext>
            </a:extLst>
          </p:cNvPr>
          <p:cNvSpPr txBox="1"/>
          <p:nvPr/>
        </p:nvSpPr>
        <p:spPr>
          <a:xfrm>
            <a:off x="2512381" y="401116"/>
            <a:ext cx="62309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/>
              <a:t>Платформа 1С:Предприятие</a:t>
            </a:r>
          </a:p>
        </p:txBody>
      </p:sp>
      <p:sp>
        <p:nvSpPr>
          <p:cNvPr id="6" name="Объект 11">
            <a:extLst>
              <a:ext uri="{FF2B5EF4-FFF2-40B4-BE49-F238E27FC236}">
                <a16:creationId xmlns:a16="http://schemas.microsoft.com/office/drawing/2014/main" id="{FFB5446F-C9D3-4C84-A748-6A095C32A6CA}"/>
              </a:ext>
            </a:extLst>
          </p:cNvPr>
          <p:cNvSpPr txBox="1">
            <a:spLocks noChangeArrowheads="1"/>
          </p:cNvSpPr>
          <p:nvPr/>
        </p:nvSpPr>
        <p:spPr>
          <a:xfrm>
            <a:off x="446134" y="1594332"/>
            <a:ext cx="7205950" cy="4151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ru-RU" altLang="ru-RU" sz="2200" dirty="0"/>
              <a:t>Понятный, предсказуемый стек технологий</a:t>
            </a:r>
          </a:p>
          <a:p>
            <a:pPr marL="457200" indent="-457200" algn="l">
              <a:buAutoNum type="arabicPeriod"/>
            </a:pPr>
            <a:r>
              <a:rPr lang="ru-RU" altLang="ru-RU" sz="2200" dirty="0"/>
              <a:t>Доступность ИТС, документации</a:t>
            </a:r>
          </a:p>
          <a:p>
            <a:pPr marL="457200" indent="-457200" algn="l">
              <a:buAutoNum type="arabicPeriod"/>
            </a:pPr>
            <a:r>
              <a:rPr lang="ru-RU" altLang="ru-RU" sz="2200" dirty="0"/>
              <a:t>Платформа ориентированная на бизнес-разработчика</a:t>
            </a:r>
            <a:endParaRPr lang="en-US" altLang="ru-RU" sz="2200" dirty="0"/>
          </a:p>
          <a:p>
            <a:pPr marL="457200" indent="-457200" algn="l">
              <a:buAutoNum type="arabicPeriod"/>
            </a:pPr>
            <a:endParaRPr lang="en-US" altLang="ru-RU" sz="2200" dirty="0"/>
          </a:p>
          <a:p>
            <a:pPr marL="457200" indent="-457200" algn="l">
              <a:buAutoNum type="arabicPeriod"/>
            </a:pPr>
            <a:endParaRPr lang="en-US" altLang="ru-RU" sz="2200" dirty="0"/>
          </a:p>
          <a:p>
            <a:pPr algn="just"/>
            <a:r>
              <a:rPr lang="ru-RU" altLang="ru-RU" sz="2200" dirty="0"/>
              <a:t>Платформа «1С:Предприятие 8» проектируется и развивается как платформа для решения задач учета и анализа. То есть, сама платформа построена таким образом, чтобы ее средствами было проще, быстрее и комфортнее решать именно такие задачи, которые входят в задание ДЭ.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92924883-1D1C-4135-A393-1E5439627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404845"/>
            <a:ext cx="25545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7F7F7F"/>
                </a:solidFill>
              </a:rPr>
              <a:t>23 мая 2024 года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8340A0-6B19-4E6D-98CD-990838161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433" y="1341947"/>
            <a:ext cx="3776148" cy="50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2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D8381-5BA6-6F87-E25D-EA572BC75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99519" cy="1563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DF8514-5963-515C-8CBB-214E486837F4}"/>
              </a:ext>
            </a:extLst>
          </p:cNvPr>
          <p:cNvSpPr txBox="1"/>
          <p:nvPr/>
        </p:nvSpPr>
        <p:spPr>
          <a:xfrm>
            <a:off x="2512381" y="401116"/>
            <a:ext cx="62309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/>
              <a:t>Платформа 1С:Предприятие</a:t>
            </a:r>
          </a:p>
        </p:txBody>
      </p:sp>
      <p:sp>
        <p:nvSpPr>
          <p:cNvPr id="6" name="Объект 11">
            <a:extLst>
              <a:ext uri="{FF2B5EF4-FFF2-40B4-BE49-F238E27FC236}">
                <a16:creationId xmlns:a16="http://schemas.microsoft.com/office/drawing/2014/main" id="{FFB5446F-C9D3-4C84-A748-6A095C32A6CA}"/>
              </a:ext>
            </a:extLst>
          </p:cNvPr>
          <p:cNvSpPr txBox="1">
            <a:spLocks noChangeArrowheads="1"/>
          </p:cNvSpPr>
          <p:nvPr/>
        </p:nvSpPr>
        <p:spPr>
          <a:xfrm>
            <a:off x="446134" y="1594332"/>
            <a:ext cx="7205950" cy="4151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ru-RU" altLang="ru-RU" sz="2200" dirty="0"/>
              <a:t>Понятный, предсказуемый стек технологий</a:t>
            </a:r>
          </a:p>
          <a:p>
            <a:pPr marL="457200" indent="-457200" algn="l">
              <a:buAutoNum type="arabicPeriod"/>
            </a:pPr>
            <a:r>
              <a:rPr lang="ru-RU" altLang="ru-RU" sz="2200" dirty="0"/>
              <a:t>Доступность ИТС, документации</a:t>
            </a:r>
          </a:p>
          <a:p>
            <a:pPr marL="457200" indent="-457200" algn="l">
              <a:buAutoNum type="arabicPeriod"/>
            </a:pPr>
            <a:r>
              <a:rPr lang="ru-RU" altLang="ru-RU" sz="2200" dirty="0"/>
              <a:t>Платформа ориентированная на бизнес-разработчика</a:t>
            </a:r>
          </a:p>
          <a:p>
            <a:pPr marL="457200" indent="-457200" algn="l">
              <a:buAutoNum type="arabicPeriod"/>
            </a:pPr>
            <a:r>
              <a:rPr lang="ru-RU" altLang="ru-RU" sz="2200" dirty="0"/>
              <a:t>Партнеры компании 1С есть во всех городах.</a:t>
            </a:r>
            <a:endParaRPr lang="en-US" altLang="ru-RU" sz="2200" dirty="0"/>
          </a:p>
          <a:p>
            <a:pPr marL="457200" indent="-457200" algn="l">
              <a:buAutoNum type="arabicPeriod"/>
            </a:pPr>
            <a:endParaRPr lang="ru-RU" altLang="ru-RU" sz="2200" dirty="0"/>
          </a:p>
          <a:p>
            <a:pPr algn="l"/>
            <a:r>
              <a:rPr lang="ru-RU" altLang="ru-RU" sz="2200" dirty="0"/>
              <a:t>А это означает, что у вас не будет проблем в поиске квалифицированных экспертов, которых можно пригласить в оценочную группу ДЭ.</a:t>
            </a:r>
            <a:endParaRPr lang="en-US" altLang="ru-RU" sz="2200" dirty="0"/>
          </a:p>
          <a:p>
            <a:pPr marL="457200" indent="-457200" algn="l">
              <a:buAutoNum type="arabicPeriod"/>
            </a:pPr>
            <a:endParaRPr lang="en-US" altLang="ru-RU" sz="2200" dirty="0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92924883-1D1C-4135-A393-1E5439627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404845"/>
            <a:ext cx="25545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7F7F7F"/>
                </a:solidFill>
              </a:rPr>
              <a:t>23 мая 2024 года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1FE9D6-CDC4-49A3-89F4-8D5999669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433" y="3408276"/>
            <a:ext cx="4796433" cy="28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68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D8381-5BA6-6F87-E25D-EA572BC75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99519" cy="1563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5F7CD8-3C57-040B-2EE6-AD4603862B38}"/>
              </a:ext>
            </a:extLst>
          </p:cNvPr>
          <p:cNvSpPr txBox="1"/>
          <p:nvPr/>
        </p:nvSpPr>
        <p:spPr>
          <a:xfrm>
            <a:off x="2594914" y="443259"/>
            <a:ext cx="83512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/>
              <a:t>Программа курса подготовки к ДЭ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DFC11877-0A10-4868-8438-423AE90B0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404845"/>
            <a:ext cx="25545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7F7F7F"/>
                </a:solidFill>
              </a:rPr>
              <a:t>23 мая 2024 года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9EFD19-7501-4A9D-9B1B-8037AD517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90" y="1642813"/>
            <a:ext cx="7039957" cy="35723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573F14-F9D1-4930-AD3E-FDBE6E5BE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200" y="2658982"/>
            <a:ext cx="7059010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89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D8381-5BA6-6F87-E25D-EA572BC75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99519" cy="1563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296A74-8CFD-D021-CF1A-4B6DF4E3D320}"/>
              </a:ext>
            </a:extLst>
          </p:cNvPr>
          <p:cNvSpPr txBox="1"/>
          <p:nvPr/>
        </p:nvSpPr>
        <p:spPr>
          <a:xfrm>
            <a:off x="2695574" y="443259"/>
            <a:ext cx="701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/>
              <a:t>Преподаватель или тренер? 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C13F692B-3FBE-49EF-82A6-C3E291259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404845"/>
            <a:ext cx="25545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7F7F7F"/>
                </a:solidFill>
              </a:rPr>
              <a:t>23 мая 2024 года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B5FC5B-4F6C-405F-B06F-3624E05E5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355" y="1563625"/>
            <a:ext cx="5024839" cy="3363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BA3E60-AE82-47AE-B65B-2D4ED68030D6}"/>
              </a:ext>
            </a:extLst>
          </p:cNvPr>
          <p:cNvSpPr txBox="1"/>
          <p:nvPr/>
        </p:nvSpPr>
        <p:spPr>
          <a:xfrm>
            <a:off x="463858" y="1917724"/>
            <a:ext cx="29096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b="1" dirty="0"/>
              <a:t>Преподаватель</a:t>
            </a:r>
            <a:r>
              <a:rPr lang="ru-RU" altLang="ru-RU" dirty="0"/>
              <a:t> – дает студенту знания в широком спектре. Теория сочетается с практикой. Объем информации большой. Занятия направлены на изучение и освоение учебной программы.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83F666-F800-4A9C-A515-84829D747A24}"/>
              </a:ext>
            </a:extLst>
          </p:cNvPr>
          <p:cNvSpPr txBox="1"/>
          <p:nvPr/>
        </p:nvSpPr>
        <p:spPr>
          <a:xfrm>
            <a:off x="8958541" y="1917724"/>
            <a:ext cx="298912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b="1" dirty="0"/>
              <a:t>Тренер</a:t>
            </a:r>
            <a:r>
              <a:rPr lang="ru-RU" altLang="ru-RU" dirty="0"/>
              <a:t> – готовит студента к прохождению конкретного испытания, по жестким правилам. К выполнению определенного задания, которое отчасти известно заранее. Все направлено на результат – высокий балл по </a:t>
            </a:r>
            <a:r>
              <a:rPr lang="ru-RU" altLang="ru-RU" dirty="0" err="1"/>
              <a:t>демоэкзамену</a:t>
            </a:r>
            <a:r>
              <a:rPr lang="ru-RU" altLang="ru-RU" dirty="0"/>
              <a:t>.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362B4A-F2AD-4D1D-B68F-A9666C2BA429}"/>
              </a:ext>
            </a:extLst>
          </p:cNvPr>
          <p:cNvSpPr txBox="1"/>
          <p:nvPr/>
        </p:nvSpPr>
        <p:spPr>
          <a:xfrm>
            <a:off x="1198485" y="5275225"/>
            <a:ext cx="9454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dirty="0"/>
              <a:t>Оба подхода неэффективны. Для того, чтобы студент получил полезные в будущей профессии знания и навыки, а </a:t>
            </a:r>
            <a:r>
              <a:rPr lang="ru-RU" altLang="ru-RU" dirty="0" err="1"/>
              <a:t>демоэкзамен</a:t>
            </a:r>
            <a:r>
              <a:rPr lang="ru-RU" altLang="ru-RU" dirty="0"/>
              <a:t> стал не просто очередным испытанием необходим баланс.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59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D8381-5BA6-6F87-E25D-EA572BC75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99519" cy="1563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ABB26A-398A-6AF5-3577-247823F43DF9}"/>
              </a:ext>
            </a:extLst>
          </p:cNvPr>
          <p:cNvSpPr txBox="1"/>
          <p:nvPr/>
        </p:nvSpPr>
        <p:spPr>
          <a:xfrm>
            <a:off x="1910740" y="2241878"/>
            <a:ext cx="8902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500A5-73BA-4489-87FA-53C2ED64A314}"/>
              </a:ext>
            </a:extLst>
          </p:cNvPr>
          <p:cNvSpPr txBox="1"/>
          <p:nvPr/>
        </p:nvSpPr>
        <p:spPr>
          <a:xfrm>
            <a:off x="577049" y="4933287"/>
            <a:ext cx="343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Times New Roman" panose="02020603050405020304" pitchFamily="18" charset="0"/>
              </a:rPr>
              <a:t>Польский Дмитрий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6A71CE-C210-44F0-96C5-9BC0282F3075}"/>
              </a:ext>
            </a:extLst>
          </p:cNvPr>
          <p:cNvSpPr txBox="1"/>
          <p:nvPr/>
        </p:nvSpPr>
        <p:spPr>
          <a:xfrm>
            <a:off x="577049" y="5520693"/>
            <a:ext cx="5797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dmitry_polsky@mail.ru</a:t>
            </a:r>
            <a:endParaRPr lang="ru-RU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5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D8381-5BA6-6F87-E25D-EA572BC75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99519" cy="1563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24B2F4-E9AD-818F-0F2B-99D7C6B00F69}"/>
              </a:ext>
            </a:extLst>
          </p:cNvPr>
          <p:cNvSpPr txBox="1"/>
          <p:nvPr/>
        </p:nvSpPr>
        <p:spPr>
          <a:xfrm>
            <a:off x="2719537" y="443259"/>
            <a:ext cx="75602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/>
              <a:t>Компетенции </a:t>
            </a:r>
            <a:r>
              <a:rPr lang="en-US" sz="3800" b="1" dirty="0"/>
              <a:t>vs</a:t>
            </a:r>
            <a:r>
              <a:rPr lang="ru-RU" sz="3800" b="1" dirty="0"/>
              <a:t> Специальности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B1C8818-755A-4888-8296-F42041A98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404845"/>
            <a:ext cx="25545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7F7F7F"/>
                </a:solidFill>
              </a:rPr>
              <a:t>23 мая 2024 года </a:t>
            </a:r>
          </a:p>
        </p:txBody>
      </p:sp>
      <p:sp>
        <p:nvSpPr>
          <p:cNvPr id="3" name="Пузырек для мыслей: облако 2">
            <a:extLst>
              <a:ext uri="{FF2B5EF4-FFF2-40B4-BE49-F238E27FC236}">
                <a16:creationId xmlns:a16="http://schemas.microsoft.com/office/drawing/2014/main" id="{3BBFCD74-58F6-4853-8218-DCFFA62B05C7}"/>
              </a:ext>
            </a:extLst>
          </p:cNvPr>
          <p:cNvSpPr/>
          <p:nvPr/>
        </p:nvSpPr>
        <p:spPr>
          <a:xfrm>
            <a:off x="433137" y="2310063"/>
            <a:ext cx="3503596" cy="200205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Неоднозначные формулировки в задании.</a:t>
            </a:r>
          </a:p>
        </p:txBody>
      </p:sp>
      <p:sp>
        <p:nvSpPr>
          <p:cNvPr id="7" name="Пузырек для мыслей: облако 6">
            <a:extLst>
              <a:ext uri="{FF2B5EF4-FFF2-40B4-BE49-F238E27FC236}">
                <a16:creationId xmlns:a16="http://schemas.microsoft.com/office/drawing/2014/main" id="{508625BA-FA4C-4000-9275-5CA5C57F6FCC}"/>
              </a:ext>
            </a:extLst>
          </p:cNvPr>
          <p:cNvSpPr/>
          <p:nvPr/>
        </p:nvSpPr>
        <p:spPr>
          <a:xfrm>
            <a:off x="4344202" y="2298694"/>
            <a:ext cx="3503596" cy="200205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Универсальные макеты.</a:t>
            </a:r>
          </a:p>
        </p:txBody>
      </p:sp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id="{9E2CFE17-6494-4C6F-A599-6342202BBC7B}"/>
              </a:ext>
            </a:extLst>
          </p:cNvPr>
          <p:cNvSpPr/>
          <p:nvPr/>
        </p:nvSpPr>
        <p:spPr>
          <a:xfrm>
            <a:off x="8255267" y="2310063"/>
            <a:ext cx="3503596" cy="200205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Общие формулировки в оценочных ведомостях.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DE383C-3D61-46D2-8E70-0DB6B95C84C0}"/>
              </a:ext>
            </a:extLst>
          </p:cNvPr>
          <p:cNvSpPr txBox="1"/>
          <p:nvPr/>
        </p:nvSpPr>
        <p:spPr>
          <a:xfrm>
            <a:off x="1672390" y="4896816"/>
            <a:ext cx="86073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dirty="0"/>
              <a:t>Задание построено таким образом, чтобы быть одинаково понятным и реализуемым на любом программном стеке. </a:t>
            </a:r>
            <a:r>
              <a:rPr lang="en-US" altLang="ru-RU" dirty="0"/>
              <a:t>Java</a:t>
            </a:r>
            <a:r>
              <a:rPr lang="ru-RU" altLang="ru-RU" dirty="0"/>
              <a:t>, С</a:t>
            </a:r>
            <a:r>
              <a:rPr lang="en-US" altLang="ru-RU" dirty="0"/>
              <a:t>#</a:t>
            </a:r>
            <a:r>
              <a:rPr lang="ru-RU" altLang="ru-RU" dirty="0"/>
              <a:t>, </a:t>
            </a:r>
            <a:r>
              <a:rPr lang="en-US" altLang="ru-RU" dirty="0"/>
              <a:t>Python, </a:t>
            </a:r>
            <a:r>
              <a:rPr lang="ru-RU" altLang="ru-RU" dirty="0"/>
              <a:t>1С – все должны быть в равных условиях.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24B93-8B0D-4600-9B9D-C8C6A5059686}"/>
              </a:ext>
            </a:extLst>
          </p:cNvPr>
          <p:cNvSpPr txBox="1"/>
          <p:nvPr/>
        </p:nvSpPr>
        <p:spPr>
          <a:xfrm>
            <a:off x="1792305" y="1402198"/>
            <a:ext cx="8607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dirty="0"/>
              <a:t>С 2024 года задания для демонстрационного экзамена разрабатываются не по компетенциям, а по специальностям.</a:t>
            </a:r>
          </a:p>
        </p:txBody>
      </p:sp>
    </p:spTree>
    <p:extLst>
      <p:ext uri="{BB962C8B-B14F-4D97-AF65-F5344CB8AC3E}">
        <p14:creationId xmlns:p14="http://schemas.microsoft.com/office/powerpoint/2010/main" val="83107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D8381-5BA6-6F87-E25D-EA572BC75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99519" cy="1563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ABA261-F84F-A96B-46F0-247E24BC51D1}"/>
              </a:ext>
            </a:extLst>
          </p:cNvPr>
          <p:cNvSpPr txBox="1"/>
          <p:nvPr/>
        </p:nvSpPr>
        <p:spPr>
          <a:xfrm>
            <a:off x="2533449" y="443259"/>
            <a:ext cx="83248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/>
              <a:t>Поэтому так мало конкретики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5679E59-36E4-4CA0-A7BE-717B86CE0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404845"/>
            <a:ext cx="25545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7F7F7F"/>
                </a:solidFill>
              </a:rPr>
              <a:t>23 мая 2024 года 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A828F261-93A8-4A72-8AF4-B990A2931176}"/>
              </a:ext>
            </a:extLst>
          </p:cNvPr>
          <p:cNvSpPr txBox="1">
            <a:spLocks noChangeArrowheads="1"/>
          </p:cNvSpPr>
          <p:nvPr/>
        </p:nvSpPr>
        <p:spPr>
          <a:xfrm>
            <a:off x="452956" y="1983139"/>
            <a:ext cx="9807575" cy="3378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dirty="0"/>
              <a:t>Большой выбор средств решения задания не позволяет делать детализацию критериев по аспектам.</a:t>
            </a:r>
          </a:p>
          <a:p>
            <a:pPr algn="just">
              <a:defRPr/>
            </a:pPr>
            <a:endParaRPr lang="ru-RU" altLang="ru-RU" dirty="0"/>
          </a:p>
          <a:p>
            <a:pPr algn="just">
              <a:defRPr/>
            </a:pPr>
            <a:r>
              <a:rPr lang="ru-RU" altLang="ru-RU" dirty="0"/>
              <a:t>Разнообразие подходов к решению задач и средств разработки не позволяет применять однозначные формулировки.</a:t>
            </a:r>
          </a:p>
          <a:p>
            <a:pPr algn="just">
              <a:defRPr/>
            </a:pPr>
            <a:endParaRPr lang="ru-RU" altLang="ru-RU" dirty="0"/>
          </a:p>
          <a:p>
            <a:pPr algn="just">
              <a:defRPr/>
            </a:pPr>
            <a:r>
              <a:rPr lang="ru-RU" altLang="ru-RU" dirty="0"/>
              <a:t>Для того, чтобы качественно выстроить систему оценки нужно отталкиваться от потребностей и требований работодателя…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altLang="ru-RU" dirty="0"/>
          </a:p>
          <a:p>
            <a:pPr algn="just">
              <a:defRPr/>
            </a:pPr>
            <a:endParaRPr lang="ru-RU" altLang="ru-RU" dirty="0"/>
          </a:p>
          <a:p>
            <a:pPr algn="just"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35288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D8381-5BA6-6F87-E25D-EA572BC75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99519" cy="1563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24B2F4-E9AD-818F-0F2B-99D7C6B00F69}"/>
              </a:ext>
            </a:extLst>
          </p:cNvPr>
          <p:cNvSpPr txBox="1"/>
          <p:nvPr/>
        </p:nvSpPr>
        <p:spPr>
          <a:xfrm>
            <a:off x="3049604" y="444053"/>
            <a:ext cx="80703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/>
              <a:t>Взаимодействие с работодателями 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97AD7D0-3703-4DAF-8D0C-D49468318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404845"/>
            <a:ext cx="25545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7F7F7F"/>
                </a:solidFill>
              </a:rPr>
              <a:t>23 мая 2024 года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369F48-8051-476B-A28D-37D7A5B3B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972" y="1598786"/>
            <a:ext cx="5052056" cy="29696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512893-A8CD-429C-A3AF-65A4B8E26328}"/>
              </a:ext>
            </a:extLst>
          </p:cNvPr>
          <p:cNvSpPr txBox="1"/>
          <p:nvPr/>
        </p:nvSpPr>
        <p:spPr>
          <a:xfrm>
            <a:off x="385011" y="1963553"/>
            <a:ext cx="27259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Скачиваем КОД с официального сайта ФИРПО и идем к работодателю. Вместе с ним читаем задание и получаем информацию о том, как с его точки зрения оно должно быть выполнено и оценено.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EAE19B-2CD4-45C9-A350-5ED86AC47D9D}"/>
              </a:ext>
            </a:extLst>
          </p:cNvPr>
          <p:cNvSpPr txBox="1"/>
          <p:nvPr/>
        </p:nvSpPr>
        <p:spPr>
          <a:xfrm>
            <a:off x="2142862" y="5205663"/>
            <a:ext cx="2968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Встраиваем эту информацию в подготовку студентов.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A948C-CCA5-432D-8952-A23CF6DF316A}"/>
              </a:ext>
            </a:extLst>
          </p:cNvPr>
          <p:cNvSpPr txBox="1"/>
          <p:nvPr/>
        </p:nvSpPr>
        <p:spPr>
          <a:xfrm>
            <a:off x="6488107" y="5205663"/>
            <a:ext cx="334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 Приглашаем работодателя принять участие в ДЭ в качестве эксперта.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126523-8790-4CC5-B8B1-82CB2D952DC6}"/>
              </a:ext>
            </a:extLst>
          </p:cNvPr>
          <p:cNvSpPr txBox="1"/>
          <p:nvPr/>
        </p:nvSpPr>
        <p:spPr>
          <a:xfrm>
            <a:off x="9081072" y="2760437"/>
            <a:ext cx="296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4. Работодатель получает грамотного студента.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5848660-C149-45CD-9214-3ECAE7043744}"/>
              </a:ext>
            </a:extLst>
          </p:cNvPr>
          <p:cNvCxnSpPr>
            <a:cxnSpLocks/>
          </p:cNvCxnSpPr>
          <p:nvPr/>
        </p:nvCxnSpPr>
        <p:spPr>
          <a:xfrm>
            <a:off x="1342561" y="4779073"/>
            <a:ext cx="568582" cy="679258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5F70C1C-9AA1-4CE0-8A6C-B64E1D3FC3AA}"/>
              </a:ext>
            </a:extLst>
          </p:cNvPr>
          <p:cNvCxnSpPr>
            <a:cxnSpLocks/>
          </p:cNvCxnSpPr>
          <p:nvPr/>
        </p:nvCxnSpPr>
        <p:spPr>
          <a:xfrm>
            <a:off x="5111015" y="5667328"/>
            <a:ext cx="1299410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208BCABC-1B9E-4CE3-AE1B-98C0D51DDFAB}"/>
              </a:ext>
            </a:extLst>
          </p:cNvPr>
          <p:cNvCxnSpPr>
            <a:cxnSpLocks/>
          </p:cNvCxnSpPr>
          <p:nvPr/>
        </p:nvCxnSpPr>
        <p:spPr>
          <a:xfrm flipV="1">
            <a:off x="9801780" y="3580598"/>
            <a:ext cx="763368" cy="1448145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99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D8381-5BA6-6F87-E25D-EA572BC75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99519" cy="1563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296A74-8CFD-D021-CF1A-4B6DF4E3D320}"/>
              </a:ext>
            </a:extLst>
          </p:cNvPr>
          <p:cNvSpPr txBox="1"/>
          <p:nvPr/>
        </p:nvSpPr>
        <p:spPr>
          <a:xfrm>
            <a:off x="1999519" y="443259"/>
            <a:ext cx="99607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/>
              <a:t>ИЛ – инструмент проведения </a:t>
            </a:r>
            <a:r>
              <a:rPr lang="ru-RU" sz="3800" b="1" dirty="0" err="1"/>
              <a:t>демоэкзамена</a:t>
            </a:r>
            <a:r>
              <a:rPr lang="ru-RU" sz="3800" b="1" dirty="0"/>
              <a:t>.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3F78F3F0-02FD-4427-A896-9E57AF7BE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404845"/>
            <a:ext cx="25545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7F7F7F"/>
                </a:solidFill>
              </a:rPr>
              <a:t>23 мая 2024 года 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EBFB966-47C9-4D07-A2AF-9DCC9DB4AD17}"/>
              </a:ext>
            </a:extLst>
          </p:cNvPr>
          <p:cNvSpPr txBox="1">
            <a:spLocks noChangeArrowheads="1"/>
          </p:cNvSpPr>
          <p:nvPr/>
        </p:nvSpPr>
        <p:spPr>
          <a:xfrm>
            <a:off x="1774825" y="2069297"/>
            <a:ext cx="8642350" cy="28797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ru-RU" dirty="0"/>
              <a:t>В силу того, что на </a:t>
            </a:r>
            <a:r>
              <a:rPr lang="ru-RU" altLang="ru-RU" dirty="0" err="1"/>
              <a:t>демоэкзамене</a:t>
            </a:r>
            <a:r>
              <a:rPr lang="ru-RU" altLang="ru-RU" dirty="0"/>
              <a:t> каждый студент может выбрать любую платформу, стало невозможно выкладывать дополнительные инструменты в ресурсы, чтобы не запутать тех, кто использует другие платформы.</a:t>
            </a:r>
          </a:p>
          <a:p>
            <a:endParaRPr lang="ru-RU" altLang="ru-RU" dirty="0"/>
          </a:p>
          <a:p>
            <a:pPr algn="just"/>
            <a:r>
              <a:rPr lang="ru-RU" altLang="ru-RU" dirty="0"/>
              <a:t>Поэтому необходимо очень внимательно продумывать Инфраструктурный лист, чтобы у студентов были все необходимые средства для выполнения задания.</a:t>
            </a:r>
          </a:p>
          <a:p>
            <a:endParaRPr lang="ru-RU" altLang="ru-RU" dirty="0"/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8354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D8381-5BA6-6F87-E25D-EA572BC75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99519" cy="1563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93683C-0FB4-CC07-2626-990A396A91E1}"/>
              </a:ext>
            </a:extLst>
          </p:cNvPr>
          <p:cNvSpPr txBox="1"/>
          <p:nvPr/>
        </p:nvSpPr>
        <p:spPr>
          <a:xfrm>
            <a:off x="1899822" y="443259"/>
            <a:ext cx="98630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/>
              <a:t>Промежуточная аттестация / База / Профиль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C471852A-16B7-4C63-A063-E6DC8D67E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404845"/>
            <a:ext cx="25545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7F7F7F"/>
                </a:solidFill>
              </a:rPr>
              <a:t>23 мая 2024 года </a:t>
            </a:r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D3A3E9C8-A63D-4689-9D65-2D5F74BFC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57" y="1451465"/>
            <a:ext cx="6143285" cy="443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17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D8381-5BA6-6F87-E25D-EA572BC75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99519" cy="1563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93683C-0FB4-CC07-2626-990A396A91E1}"/>
              </a:ext>
            </a:extLst>
          </p:cNvPr>
          <p:cNvSpPr txBox="1"/>
          <p:nvPr/>
        </p:nvSpPr>
        <p:spPr>
          <a:xfrm>
            <a:off x="3594923" y="443259"/>
            <a:ext cx="46268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/>
              <a:t>База </a:t>
            </a:r>
            <a:r>
              <a:rPr lang="en-US" sz="3800" b="1" dirty="0"/>
              <a:t>vs </a:t>
            </a:r>
            <a:r>
              <a:rPr lang="ru-RU" sz="3800" b="1" dirty="0"/>
              <a:t>Профиль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34274FC-BC3E-4FFE-9B49-D3CAB331E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404845"/>
            <a:ext cx="25545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7F7F7F"/>
                </a:solidFill>
              </a:rPr>
              <a:t>23 мая 2024 года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11E2FD-7EE6-4FF2-8AF7-0A7A80B5A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439" y="1396522"/>
            <a:ext cx="7481832" cy="391875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BB1CA1-C87F-477B-AD64-A0C626FF74FD}"/>
              </a:ext>
            </a:extLst>
          </p:cNvPr>
          <p:cNvSpPr/>
          <p:nvPr/>
        </p:nvSpPr>
        <p:spPr>
          <a:xfrm>
            <a:off x="541768" y="2967335"/>
            <a:ext cx="111084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База сильно проще Профиля!</a:t>
            </a:r>
          </a:p>
        </p:txBody>
      </p:sp>
    </p:spTree>
    <p:extLst>
      <p:ext uri="{BB962C8B-B14F-4D97-AF65-F5344CB8AC3E}">
        <p14:creationId xmlns:p14="http://schemas.microsoft.com/office/powerpoint/2010/main" val="1423600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D8381-5BA6-6F87-E25D-EA572BC75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99519" cy="1563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93683C-0FB4-CC07-2626-990A396A91E1}"/>
              </a:ext>
            </a:extLst>
          </p:cNvPr>
          <p:cNvSpPr txBox="1"/>
          <p:nvPr/>
        </p:nvSpPr>
        <p:spPr>
          <a:xfrm>
            <a:off x="3594923" y="443259"/>
            <a:ext cx="46268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/>
              <a:t>База </a:t>
            </a:r>
            <a:r>
              <a:rPr lang="en-US" sz="3800" b="1" dirty="0"/>
              <a:t>vs </a:t>
            </a:r>
            <a:r>
              <a:rPr lang="ru-RU" sz="3800" b="1" dirty="0"/>
              <a:t>Профиль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34274FC-BC3E-4FFE-9B49-D3CAB331E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404845"/>
            <a:ext cx="25545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7F7F7F"/>
                </a:solidFill>
              </a:rPr>
              <a:t>23 мая 2024 года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11E2FD-7EE6-4FF2-8AF7-0A7A80B5A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754" y="1452135"/>
            <a:ext cx="4018492" cy="210476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BB1CA1-C87F-477B-AD64-A0C626FF74FD}"/>
              </a:ext>
            </a:extLst>
          </p:cNvPr>
          <p:cNvSpPr/>
          <p:nvPr/>
        </p:nvSpPr>
        <p:spPr>
          <a:xfrm>
            <a:off x="2032387" y="1956682"/>
            <a:ext cx="81272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База сильно проще Профиля!</a:t>
            </a:r>
          </a:p>
        </p:txBody>
      </p:sp>
      <p:sp>
        <p:nvSpPr>
          <p:cNvPr id="3" name="Знак умножения 2">
            <a:extLst>
              <a:ext uri="{FF2B5EF4-FFF2-40B4-BE49-F238E27FC236}">
                <a16:creationId xmlns:a16="http://schemas.microsoft.com/office/drawing/2014/main" id="{CC4891B4-2E09-4253-9607-EF47AF89B3C7}"/>
              </a:ext>
            </a:extLst>
          </p:cNvPr>
          <p:cNvSpPr/>
          <p:nvPr/>
        </p:nvSpPr>
        <p:spPr>
          <a:xfrm>
            <a:off x="1201552" y="1324235"/>
            <a:ext cx="9788893" cy="210476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C3049BA-C7E3-4C9E-8890-C9C70E2B1C8D}"/>
              </a:ext>
            </a:extLst>
          </p:cNvPr>
          <p:cNvSpPr txBox="1">
            <a:spLocks noChangeArrowheads="1"/>
          </p:cNvSpPr>
          <p:nvPr/>
        </p:nvSpPr>
        <p:spPr>
          <a:xfrm>
            <a:off x="532881" y="3880603"/>
            <a:ext cx="11126237" cy="22603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ru-RU" sz="2000" dirty="0"/>
              <a:t>Не всё так просто.</a:t>
            </a:r>
          </a:p>
          <a:p>
            <a:pPr algn="just"/>
            <a:r>
              <a:rPr lang="ru-RU" altLang="ru-RU" sz="2000" dirty="0"/>
              <a:t>Профильный уровень является предпочтительным с точки зрения работодателя. Базовый уровень основан исключительно на требованиях ФГОС СПО, а профильный – дополнительно учитывает квалификационные требования, заявленные работодателями, заинтересованными в подготовке кадров соответствующей квалификации, а также региональную специфику предприятий.</a:t>
            </a:r>
          </a:p>
          <a:p>
            <a:pPr algn="just"/>
            <a:r>
              <a:rPr lang="ru-RU" altLang="ru-RU" sz="2000" dirty="0"/>
              <a:t>Разделение компетенций на базовый и профильный уровень производилось не по сложности, а по востребованности работодателями.</a:t>
            </a:r>
          </a:p>
          <a:p>
            <a:endParaRPr lang="ru-RU" altLang="ru-RU" dirty="0"/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98375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D8381-5BA6-6F87-E25D-EA572BC75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99519" cy="1563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DF8514-5963-515C-8CBB-214E486837F4}"/>
              </a:ext>
            </a:extLst>
          </p:cNvPr>
          <p:cNvSpPr txBox="1"/>
          <p:nvPr/>
        </p:nvSpPr>
        <p:spPr>
          <a:xfrm>
            <a:off x="2512381" y="401116"/>
            <a:ext cx="62309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/>
              <a:t>Платформа 1С:Предприятие</a:t>
            </a:r>
          </a:p>
        </p:txBody>
      </p:sp>
      <p:sp>
        <p:nvSpPr>
          <p:cNvPr id="6" name="Объект 11">
            <a:extLst>
              <a:ext uri="{FF2B5EF4-FFF2-40B4-BE49-F238E27FC236}">
                <a16:creationId xmlns:a16="http://schemas.microsoft.com/office/drawing/2014/main" id="{FFB5446F-C9D3-4C84-A748-6A095C32A6CA}"/>
              </a:ext>
            </a:extLst>
          </p:cNvPr>
          <p:cNvSpPr txBox="1">
            <a:spLocks noChangeArrowheads="1"/>
          </p:cNvSpPr>
          <p:nvPr/>
        </p:nvSpPr>
        <p:spPr>
          <a:xfrm>
            <a:off x="446134" y="1615824"/>
            <a:ext cx="6540592" cy="2933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ru-RU" altLang="ru-RU" dirty="0"/>
              <a:t>Понятный, предсказуемый стек технологий</a:t>
            </a:r>
            <a:endParaRPr lang="en-US" altLang="ru-RU" dirty="0"/>
          </a:p>
          <a:p>
            <a:pPr marL="457200" indent="-457200" algn="l">
              <a:buAutoNum type="arabicPeriod"/>
            </a:pPr>
            <a:endParaRPr lang="en-US" altLang="ru-RU" dirty="0"/>
          </a:p>
          <a:p>
            <a:pPr marL="457200" indent="-457200" algn="l">
              <a:buAutoNum type="arabicPeriod"/>
            </a:pPr>
            <a:endParaRPr lang="en-US" altLang="ru-RU" dirty="0"/>
          </a:p>
          <a:p>
            <a:pPr marL="457200" indent="-457200" algn="l">
              <a:buAutoNum type="arabicPeriod"/>
            </a:pPr>
            <a:endParaRPr lang="en-US" altLang="ru-RU" dirty="0"/>
          </a:p>
          <a:p>
            <a:pPr algn="just"/>
            <a:r>
              <a:rPr lang="ru-RU" altLang="ru-RU" dirty="0"/>
              <a:t>Вы скачиваете платформу «1С:Предприятие 8» с официального сайта фирмы «1С» и можете быть уверены, что у вас на </a:t>
            </a:r>
            <a:r>
              <a:rPr lang="ru-RU" altLang="ru-RU" dirty="0" err="1"/>
              <a:t>демоэкзамене</a:t>
            </a:r>
            <a:r>
              <a:rPr lang="ru-RU" altLang="ru-RU" dirty="0"/>
              <a:t> всё будет работать.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14AE1A-3424-471A-9F77-E8679D570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166" y="1828253"/>
            <a:ext cx="4213908" cy="320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1E3883CE-ED92-4008-A6BB-84683E445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59" y="2246062"/>
            <a:ext cx="2665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b="1" dirty="0">
                <a:latin typeface="Futura PT Demi"/>
                <a:hlinkClick r:id="rId5"/>
              </a:rPr>
              <a:t>http://releases.1c.ru</a:t>
            </a:r>
            <a:endParaRPr lang="ru-RU" altLang="ru-RU" b="1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82AB0A7-3DA3-48E1-81B1-CD5412100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404845"/>
            <a:ext cx="25545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7F7F7F"/>
                </a:solidFill>
              </a:rPr>
              <a:t>23 мая 2024 года </a:t>
            </a:r>
          </a:p>
        </p:txBody>
      </p:sp>
    </p:spTree>
    <p:extLst>
      <p:ext uri="{BB962C8B-B14F-4D97-AF65-F5344CB8AC3E}">
        <p14:creationId xmlns:p14="http://schemas.microsoft.com/office/powerpoint/2010/main" val="22472576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730</Words>
  <Application>Microsoft Office PowerPoint</Application>
  <PresentationFormat>Широкоэкранный</PresentationFormat>
  <Paragraphs>84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Futura PT Demi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M2</dc:creator>
  <cp:lastModifiedBy>Tatyana Chernetskaya</cp:lastModifiedBy>
  <cp:revision>22</cp:revision>
  <dcterms:created xsi:type="dcterms:W3CDTF">2024-05-20T08:21:28Z</dcterms:created>
  <dcterms:modified xsi:type="dcterms:W3CDTF">2024-05-27T11:18:20Z</dcterms:modified>
</cp:coreProperties>
</file>